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</p:sldIdLst>
  <p:sldSz cx="18288000" cy="10287000"/>
  <p:notesSz cx="6858000" cy="9144000"/>
  <p:defaultTextStyle>
    <a:defPPr>
      <a:defRPr lang="en-US"/>
    </a:defPPr>
    <a:lvl1pPr marL="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1pPr>
    <a:lvl2pPr marL="18139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2pPr>
    <a:lvl3pPr marL="36278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3pPr>
    <a:lvl4pPr marL="54416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4pPr>
    <a:lvl5pPr marL="72556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5pPr>
    <a:lvl6pPr marL="90694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6pPr>
    <a:lvl7pPr marL="108834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7pPr>
    <a:lvl8pPr marL="126972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8pPr>
    <a:lvl9pPr marL="145111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2441"/>
    <a:srgbClr val="8C004F"/>
    <a:srgbClr val="86C5DB"/>
    <a:srgbClr val="3E67A8"/>
    <a:srgbClr val="00934F"/>
    <a:srgbClr val="92B441"/>
    <a:srgbClr val="20BDC4"/>
    <a:srgbClr val="009CDE"/>
    <a:srgbClr val="BD49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94" autoAdjust="0"/>
    <p:restoredTop sz="94660"/>
  </p:normalViewPr>
  <p:slideViewPr>
    <p:cSldViewPr snapToGrid="0">
      <p:cViewPr varScale="1">
        <p:scale>
          <a:sx n="76" d="100"/>
          <a:sy n="76" d="100"/>
        </p:scale>
        <p:origin x="9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01/12/2025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2917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01/12/2025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4441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01/12/2025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2870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01/12/2025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6166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01/12/2025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2167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01/12/2025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3619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01/12/2025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888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01/12/2025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3915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01/12/2025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610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01/12/2025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2006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01/12/2025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9567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85531-4E6B-49CA-97D3-087F430CF305}" type="datetimeFigureOut">
              <a:rPr lang="pt-BR" smtClean="0"/>
              <a:t>01/12/2025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447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5"/>
            <a:ext cx="18288000" cy="1251657"/>
          </a:xfrm>
          <a:prstGeom prst="rect">
            <a:avLst/>
          </a:prstGeom>
          <a:gradFill flip="none" rotWithShape="1">
            <a:gsLst>
              <a:gs pos="0">
                <a:srgbClr val="8C004F"/>
              </a:gs>
              <a:gs pos="29000">
                <a:srgbClr val="F0244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964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2994813" y="28474"/>
            <a:ext cx="14937246" cy="12052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r"/>
            <a:r>
              <a:rPr lang="pt-BR" sz="2800" b="1" dirty="0">
                <a:latin typeface="Arial" panose="020B0604020202020204" pitchFamily="34" charset="0"/>
                <a:cs typeface="Arial" panose="020B0604020202020204" pitchFamily="34" charset="0"/>
              </a:rPr>
              <a:t>XXI SIMPÓSIO DE INOVAÇÕES TÉCNICAS DA ETEC ASTOR DE MATTOS CARVALHO</a:t>
            </a:r>
          </a:p>
          <a:p>
            <a:pPr algn="r"/>
            <a:r>
              <a:rPr lang="pt-BR" sz="2800" dirty="0"/>
              <a:t>02 de Dezembro de 2025</a:t>
            </a:r>
          </a:p>
        </p:txBody>
      </p:sp>
      <p:sp>
        <p:nvSpPr>
          <p:cNvPr id="10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342" y="1434503"/>
            <a:ext cx="8852222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1800" b="1" dirty="0" err="1">
                <a:latin typeface="Arial" pitchFamily="34" charset="0"/>
                <a:cs typeface="Arial" pitchFamily="34" charset="0"/>
              </a:rPr>
              <a:t>Dasypus</a:t>
            </a:r>
            <a:r>
              <a:rPr lang="pt-BR" sz="1800" b="1" dirty="0">
                <a:latin typeface="Arial" pitchFamily="34" charset="0"/>
                <a:cs typeface="Arial" pitchFamily="34" charset="0"/>
              </a:rPr>
              <a:t>: Implementação do Novo Módulo de Perfil Administrador</a:t>
            </a:r>
            <a:endParaRPr lang="pt-BR" sz="1800" dirty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1400" dirty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1800" dirty="0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381178C-5FBF-4AEC-AA82-9A72BA04B5DE}"/>
              </a:ext>
            </a:extLst>
          </p:cNvPr>
          <p:cNvSpPr txBox="1"/>
          <p:nvPr/>
        </p:nvSpPr>
        <p:spPr>
          <a:xfrm>
            <a:off x="13817651" y="5620973"/>
            <a:ext cx="4249402" cy="400567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pt-BR" sz="1350" b="1" cap="all" dirty="0"/>
              <a:t>AGRADECIMENTOS</a:t>
            </a:r>
          </a:p>
          <a:p>
            <a:pPr algn="just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Gostaríamos de expressar nossa sincera gratidão a todos que contribuíram para a realização deste trabalho. Agradecemos aos desenvolvedores da aplicação, que realizaram um trabalho excepcional ao criar um ambiente e um layout visualmente agradável e de fácil utilização para o usuário. Aos responsáveis pela documentação do projeto, cuja atuação foi essencial para a organização, o planejamento das etapas e o levantamento bibliográfico. Aos desenvolvedores do banco de dados, parte indispensável para o pleno funcionamento do projeto. Por fim, não podemos deixar de agradecer profundamente aos professores e orientadores, que tornaram possível a criação e o desenvolvimento deste projeto, dedicando seu tempo e atenção para que este TCC se concretizasse.</a:t>
            </a:r>
          </a:p>
          <a:p>
            <a:pPr algn="just"/>
            <a:endParaRPr lang="pt-BR" sz="1350" b="1" dirty="0"/>
          </a:p>
          <a:p>
            <a:pPr algn="just"/>
            <a:r>
              <a:rPr lang="pt-BR" sz="1350" b="1" cap="all" dirty="0"/>
              <a:t>PRINCIPAIS REFERÊNCIAS BIBLIOGRÁFICAS</a:t>
            </a:r>
          </a:p>
          <a:p>
            <a:pPr algn="just"/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           Cristina de Souza, </a:t>
            </a:r>
            <a:r>
              <a:rPr lang="pt-BR" sz="900" dirty="0" err="1">
                <a:latin typeface="Arial" panose="020B0604020202020204" pitchFamily="34" charset="0"/>
                <a:cs typeface="Arial" panose="020B0604020202020204" pitchFamily="34" charset="0"/>
              </a:rPr>
              <a:t>Andiara</a:t>
            </a:r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pt-BR" sz="900" dirty="0" err="1">
                <a:latin typeface="Arial" panose="020B0604020202020204" pitchFamily="34" charset="0"/>
                <a:cs typeface="Arial" panose="020B0604020202020204" pitchFamily="34" charset="0"/>
              </a:rPr>
              <a:t>Benitez</a:t>
            </a:r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, Priscila; Santos Carmo, João. Diretrizes de acessibilidade de interfaces digitais para pessoas com Transtorno do Espectro Autista: uma revisão integrativa de literatura. Google acadêmico. 21/06/2021. Acessado em 13/03/25 às 14:11.</a:t>
            </a:r>
          </a:p>
          <a:p>
            <a:pPr algn="just"/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           Nunes REYNOSO, Gabriel; Alves BARBOSA, Jair; Amadeu Dutra MORESI, Eduardo. Tecnologia assistiva e TEA. Google acadêmico. 27/11/2017. Acessado em 13/03/25 às 13:27.</a:t>
            </a:r>
          </a:p>
          <a:p>
            <a:pPr algn="just"/>
            <a:r>
              <a:rPr lang="pt-BR" sz="900" dirty="0">
                <a:latin typeface="Arial" panose="020B0604020202020204" pitchFamily="34" charset="0"/>
                <a:cs typeface="Arial" panose="020B0604020202020204" pitchFamily="34" charset="0"/>
              </a:rPr>
              <a:t>            MAGALHÃES MACHADO FIGUEIREDO, ANA CLÁUDIA; DAS GRAÇAS TELLES SOBRAL, MARIA. EMITED – O ENSINO ATRAVÉS DO MOVIMENTO, DA INTERAÇÃO SOCIAL COM USO DAS TECNOLOGIAS DIGITAIS. Google acadêmico. 2022. Acessado em 13/03/25 às 13:05. </a:t>
            </a:r>
          </a:p>
          <a:p>
            <a:pPr algn="ctr"/>
            <a:endParaRPr lang="pt-B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BR" sz="1350" dirty="0"/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42926C5C-79B8-4BB8-8437-82D284FF8BA6}"/>
              </a:ext>
            </a:extLst>
          </p:cNvPr>
          <p:cNvSpPr txBox="1"/>
          <p:nvPr/>
        </p:nvSpPr>
        <p:spPr>
          <a:xfrm>
            <a:off x="9144564" y="2513277"/>
            <a:ext cx="4517332" cy="281790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just"/>
            <a:r>
              <a:rPr 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DESENVOLVIMENTO</a:t>
            </a:r>
            <a:br>
              <a:rPr lang="pt-BR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O aplicativo foi desenvolvido em </a:t>
            </a:r>
            <a:r>
              <a:rPr lang="pt-BR" sz="1400" dirty="0" err="1">
                <a:latin typeface="Arial" panose="020B0604020202020204" pitchFamily="34" charset="0"/>
                <a:cs typeface="Arial" panose="020B0604020202020204" pitchFamily="34" charset="0"/>
              </a:rPr>
              <a:t>Flutter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pt-BR" sz="1400" dirty="0" err="1">
                <a:latin typeface="Arial" panose="020B0604020202020204" pitchFamily="34" charset="0"/>
                <a:cs typeface="Arial" panose="020B0604020202020204" pitchFamily="34" charset="0"/>
              </a:rPr>
              <a:t>Dart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, com servidor em PHP que se comunica via API REST (JSON) com um banco MySQL. A base de dados tem como núcleo a tabela </a:t>
            </a:r>
            <a:r>
              <a:rPr 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usuários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, que reúne informações pessoais, status, foto, e o </a:t>
            </a:r>
            <a:r>
              <a:rPr lang="pt-BR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id_pai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 para vínculo com o administrador. Além disso, há tabelas auxiliares que complementam os dados e funcionalidades do sistema.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5D3DE07-360C-4D6A-92F3-EC9ADE8855E6}"/>
              </a:ext>
            </a:extLst>
          </p:cNvPr>
          <p:cNvSpPr txBox="1"/>
          <p:nvPr/>
        </p:nvSpPr>
        <p:spPr>
          <a:xfrm>
            <a:off x="179217" y="2513277"/>
            <a:ext cx="4543058" cy="27451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just"/>
            <a:r>
              <a:rPr 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INTRODUÇÃO</a:t>
            </a:r>
          </a:p>
          <a:p>
            <a:pPr algn="just"/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O projeto tem como principal objetivo o desenvolvimento de uma funcionalidade essencial para o aplicativo </a:t>
            </a:r>
            <a:r>
              <a:rPr lang="pt-BR" sz="1400" dirty="0" err="1">
                <a:latin typeface="Arial" panose="020B0604020202020204" pitchFamily="34" charset="0"/>
                <a:cs typeface="Arial" panose="020B0604020202020204" pitchFamily="34" charset="0"/>
              </a:rPr>
              <a:t>Dasypus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, que está sendo concebido e estruturado de maneira paralela à versão base do projeto de TCC desenvolvido no período noturno. Essa segunda etapa está destinado ao desenvolvimento e à implementação do módulo de usuário Administrador, que terá autonomia para editar todo o ambiente do usuário, de modo a atender às necessidades específicas de cada indivíduo que utilizar o sistema para fins de interação social.</a:t>
            </a:r>
            <a:endParaRPr lang="pt-BR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3387386-60FF-4476-8EF5-3ECA240B32DC}"/>
              </a:ext>
            </a:extLst>
          </p:cNvPr>
          <p:cNvSpPr txBox="1"/>
          <p:nvPr/>
        </p:nvSpPr>
        <p:spPr>
          <a:xfrm>
            <a:off x="0" y="2017453"/>
            <a:ext cx="18288000" cy="461665"/>
          </a:xfrm>
          <a:prstGeom prst="rect">
            <a:avLst/>
          </a:prstGeom>
          <a:solidFill>
            <a:srgbClr val="F0244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pt-BR" sz="2360" dirty="0"/>
              <a:t>TÉCNICO EM INFORMÁTICA PARA INTERNET INTEGRADO AO ENSINO MÉDIO</a:t>
            </a: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4696958" y="2472642"/>
            <a:ext cx="0" cy="7017916"/>
          </a:xfrm>
          <a:prstGeom prst="line">
            <a:avLst/>
          </a:prstGeom>
          <a:ln w="12700">
            <a:solidFill>
              <a:srgbClr val="F02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B5F51435-4D34-4E30-AD87-BDEBFE22A8A8}"/>
              </a:ext>
            </a:extLst>
          </p:cNvPr>
          <p:cNvSpPr txBox="1"/>
          <p:nvPr/>
        </p:nvSpPr>
        <p:spPr>
          <a:xfrm>
            <a:off x="218919" y="5331183"/>
            <a:ext cx="4932184" cy="28979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1350" b="1" dirty="0"/>
              <a:t>FIGURA 01 - DESCRIÇÃO</a:t>
            </a:r>
            <a:br>
              <a:rPr lang="pt-BR" sz="1350" b="1" dirty="0"/>
            </a:br>
            <a:endParaRPr lang="pt-BR" sz="1350" dirty="0"/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38EF85FE-4EE4-49E7-B027-5A41A92F9538}"/>
              </a:ext>
            </a:extLst>
          </p:cNvPr>
          <p:cNvSpPr txBox="1"/>
          <p:nvPr/>
        </p:nvSpPr>
        <p:spPr>
          <a:xfrm>
            <a:off x="4659358" y="2513272"/>
            <a:ext cx="4517332" cy="1861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OBJETIVO GERAL</a:t>
            </a:r>
            <a:br>
              <a:rPr lang="pt-BR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Ferramenta que ofereça liberdade de edição no sistema, permitindo que qualquer usuário com perfil de administrador possa realizar a gestão do ambiente, facilitando a comunicação e a interatividade, e promovendo maior dinamismo para falantes e não falantes durante o diálogo, mesmo que não verbal.</a:t>
            </a:r>
          </a:p>
          <a:p>
            <a:endParaRPr lang="pt-BR" sz="1350" dirty="0"/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4A705611-D730-467A-8D9D-463A629029A1}"/>
              </a:ext>
            </a:extLst>
          </p:cNvPr>
          <p:cNvSpPr txBox="1"/>
          <p:nvPr/>
        </p:nvSpPr>
        <p:spPr>
          <a:xfrm>
            <a:off x="4679772" y="4595195"/>
            <a:ext cx="4440921" cy="381259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just"/>
            <a:r>
              <a:rPr 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METODOLOGIA</a:t>
            </a:r>
            <a:br>
              <a:rPr lang="pt-BR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Foi realizada uma reunião com funcionários da Associação de Pais e Amigos dos Excepcionais (APAE) da cidade de Duartina-SP, interior de São Paulo, no dia 20/03/2025, com o propósito de compreender de forma mais aprofundada o cotidiano e a convivência de pessoas com Transtorno do Espectro Autista (TEA). Essa etapa teve grande relevância para identificar necessidades reais e particulares dos usuários, servindo como base para o desenvolvimento do módulo administrador do aplicativo </a:t>
            </a:r>
            <a:r>
              <a:rPr lang="pt-BR" sz="1400" dirty="0" err="1">
                <a:latin typeface="Arial" panose="020B0604020202020204" pitchFamily="34" charset="0"/>
                <a:cs typeface="Arial" panose="020B0604020202020204" pitchFamily="34" charset="0"/>
              </a:rPr>
              <a:t>Dasypus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. Paralelamente, foram analisados artigos científicos relacionados ao tema, a fim de coletar informações complementares e embasadas que possibilitem a criação de um sistema mais funcional, personalizado e adaptado. Dessa forma, a pesquisa busca garantir que a nova funcionalidade atenda de maneira prática e eficiente às demandas de comunicação e interação social dos usuários, promovendo maior inclusão e autonomia.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06ED75F-2D24-4C1D-9C7B-078D30D222B7}"/>
              </a:ext>
            </a:extLst>
          </p:cNvPr>
          <p:cNvSpPr txBox="1"/>
          <p:nvPr/>
        </p:nvSpPr>
        <p:spPr>
          <a:xfrm>
            <a:off x="13624295" y="2599894"/>
            <a:ext cx="4529502" cy="3260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just"/>
            <a:r>
              <a:rPr 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CONCLUSÃO</a:t>
            </a:r>
            <a:br>
              <a:rPr lang="pt-BR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A criação do módulo Administrador do </a:t>
            </a:r>
            <a:r>
              <a:rPr lang="pt-BR" sz="1400" dirty="0" err="1">
                <a:latin typeface="Arial" panose="020B0604020202020204" pitchFamily="34" charset="0"/>
                <a:cs typeface="Arial" panose="020B0604020202020204" pitchFamily="34" charset="0"/>
              </a:rPr>
              <a:t>Dasypus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 consolidou o projeto ao oferecer maior controle, personalização e autonomia a responsáveis e profissionais, tornando a comunicação mais inclusiva para usuários padrão. O sistema mostrou-se viável técnica e socialmente, integrando </a:t>
            </a:r>
            <a:r>
              <a:rPr lang="pt-BR" sz="1400" dirty="0" err="1">
                <a:latin typeface="Arial" panose="020B0604020202020204" pitchFamily="34" charset="0"/>
                <a:cs typeface="Arial" panose="020B0604020202020204" pitchFamily="34" charset="0"/>
              </a:rPr>
              <a:t>Flutter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, PHP, MySQL e API REST para garantir desempenho e acessibilidade. Validado por familiares e profissionais da APAE, provou ser intuitivo e eficiente. Assim, o </a:t>
            </a:r>
            <a:r>
              <a:rPr lang="pt-BR" sz="1400" dirty="0" err="1">
                <a:latin typeface="Arial" panose="020B0604020202020204" pitchFamily="34" charset="0"/>
                <a:cs typeface="Arial" panose="020B0604020202020204" pitchFamily="34" charset="0"/>
              </a:rPr>
              <a:t>Dasypus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 se afirma como uma ferramenta de tecnologia assistiva inovadora, unindo eficiência técnica e sensibilidade social para promover inclusão e autonomia de pessoas com TEA.</a:t>
            </a:r>
          </a:p>
          <a:p>
            <a:endParaRPr lang="pt-BR" sz="1428" dirty="0"/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8789" y="9698703"/>
            <a:ext cx="18288000" cy="582511"/>
          </a:xfrm>
          <a:prstGeom prst="rect">
            <a:avLst/>
          </a:prstGeom>
          <a:gradFill flip="none" rotWithShape="1">
            <a:gsLst>
              <a:gs pos="100000">
                <a:srgbClr val="8C004F"/>
              </a:gs>
              <a:gs pos="81000">
                <a:srgbClr val="F0244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8992" tIns="24496" rIns="48992" bIns="24496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/>
          </a:lstStyle>
          <a:p>
            <a:endParaRPr lang="pt-BR" sz="964" dirty="0"/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7092" y="9543657"/>
            <a:ext cx="3698254" cy="892600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9039" y="9729062"/>
            <a:ext cx="885714" cy="557938"/>
          </a:xfrm>
          <a:prstGeom prst="rect">
            <a:avLst/>
          </a:prstGeom>
        </p:spPr>
      </p:pic>
      <p:sp>
        <p:nvSpPr>
          <p:cNvPr id="36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564" y="1312329"/>
            <a:ext cx="8922489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1200" b="1" cap="all" dirty="0" err="1">
                <a:latin typeface="Arial" pitchFamily="34" charset="0"/>
                <a:cs typeface="Arial" pitchFamily="34" charset="0"/>
              </a:rPr>
              <a:t>Cainã</a:t>
            </a:r>
            <a:r>
              <a:rPr lang="pt-BR" sz="1200" b="1" cap="all" dirty="0">
                <a:latin typeface="Arial" pitchFamily="34" charset="0"/>
                <a:cs typeface="Arial" pitchFamily="34" charset="0"/>
              </a:rPr>
              <a:t> </a:t>
            </a:r>
            <a:r>
              <a:rPr lang="pt-BR" sz="1200" b="1" cap="all" dirty="0" err="1">
                <a:latin typeface="Arial" pitchFamily="34" charset="0"/>
                <a:cs typeface="Arial" pitchFamily="34" charset="0"/>
              </a:rPr>
              <a:t>eric</a:t>
            </a:r>
            <a:r>
              <a:rPr lang="pt-BR" sz="1200" b="1" cap="all" dirty="0">
                <a:latin typeface="Arial" pitchFamily="34" charset="0"/>
                <a:cs typeface="Arial" pitchFamily="34" charset="0"/>
              </a:rPr>
              <a:t> ALVES moura, </a:t>
            </a:r>
            <a:r>
              <a:rPr lang="pt-BR" sz="1200" b="1" cap="all" dirty="0" err="1">
                <a:latin typeface="Arial" pitchFamily="34" charset="0"/>
                <a:cs typeface="Arial" pitchFamily="34" charset="0"/>
              </a:rPr>
              <a:t>hugo</a:t>
            </a:r>
            <a:r>
              <a:rPr lang="pt-BR" sz="1200" b="1" cap="all" dirty="0">
                <a:latin typeface="Arial" pitchFamily="34" charset="0"/>
                <a:cs typeface="Arial" pitchFamily="34" charset="0"/>
              </a:rPr>
              <a:t> </a:t>
            </a:r>
            <a:r>
              <a:rPr lang="pt-BR" sz="1200" b="1" cap="all" dirty="0" err="1">
                <a:latin typeface="Arial" pitchFamily="34" charset="0"/>
                <a:cs typeface="Arial" pitchFamily="34" charset="0"/>
              </a:rPr>
              <a:t>felipe</a:t>
            </a:r>
            <a:r>
              <a:rPr lang="pt-BR" sz="1200" b="1" cap="all" dirty="0">
                <a:latin typeface="Arial" pitchFamily="34" charset="0"/>
                <a:cs typeface="Arial" pitchFamily="34" charset="0"/>
              </a:rPr>
              <a:t> </a:t>
            </a:r>
            <a:r>
              <a:rPr lang="pt-BR" sz="1200" b="1" cap="all" dirty="0" err="1">
                <a:latin typeface="Arial" pitchFamily="34" charset="0"/>
                <a:cs typeface="Arial" pitchFamily="34" charset="0"/>
              </a:rPr>
              <a:t>vasconcelos</a:t>
            </a:r>
            <a:r>
              <a:rPr lang="pt-BR" sz="1200" b="1" cap="all" dirty="0">
                <a:latin typeface="Arial" pitchFamily="34" charset="0"/>
                <a:cs typeface="Arial" pitchFamily="34" charset="0"/>
              </a:rPr>
              <a:t>, </a:t>
            </a:r>
            <a:r>
              <a:rPr lang="pt-BR" sz="1200" b="1" cap="all" dirty="0" err="1">
                <a:latin typeface="Arial" pitchFamily="34" charset="0"/>
                <a:cs typeface="Arial" pitchFamily="34" charset="0"/>
              </a:rPr>
              <a:t>ian</a:t>
            </a:r>
            <a:r>
              <a:rPr lang="pt-BR" sz="1200" b="1" cap="all" dirty="0">
                <a:latin typeface="Arial" pitchFamily="34" charset="0"/>
                <a:cs typeface="Arial" pitchFamily="34" charset="0"/>
              </a:rPr>
              <a:t> </a:t>
            </a:r>
            <a:r>
              <a:rPr lang="pt-BR" sz="1200" b="1" cap="all" dirty="0" err="1">
                <a:latin typeface="Arial" pitchFamily="34" charset="0"/>
                <a:cs typeface="Arial" pitchFamily="34" charset="0"/>
              </a:rPr>
              <a:t>moraes</a:t>
            </a:r>
            <a:r>
              <a:rPr lang="pt-BR" sz="1200" b="1" cap="all" dirty="0">
                <a:latin typeface="Arial" pitchFamily="34" charset="0"/>
                <a:cs typeface="Arial" pitchFamily="34" charset="0"/>
              </a:rPr>
              <a:t>, maria Eduarda ALVES DOS SANTOS, Pedro Henrique de oliveira </a:t>
            </a:r>
            <a:r>
              <a:rPr lang="pt-BR" sz="1200" b="1" cap="all" dirty="0" err="1">
                <a:latin typeface="Arial" pitchFamily="34" charset="0"/>
                <a:cs typeface="Arial" pitchFamily="34" charset="0"/>
              </a:rPr>
              <a:t>viana</a:t>
            </a:r>
            <a:r>
              <a:rPr lang="pt-BR" sz="1200" b="1" cap="all" dirty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pt-BR" sz="1400" b="1" dirty="0">
                <a:latin typeface="Arial" pitchFamily="34" charset="0"/>
                <a:cs typeface="Arial" pitchFamily="34" charset="0"/>
              </a:rPr>
              <a:t>Orientador(a): </a:t>
            </a:r>
            <a:r>
              <a:rPr lang="pt-BR" sz="1400" dirty="0">
                <a:latin typeface="Arial" pitchFamily="34" charset="0"/>
                <a:cs typeface="Arial" pitchFamily="34" charset="0"/>
              </a:rPr>
              <a:t>Prof. Guido Aparecido Branco Junior.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083" y="127490"/>
            <a:ext cx="2075789" cy="1231685"/>
          </a:xfrm>
          <a:prstGeom prst="rect">
            <a:avLst/>
          </a:prstGeom>
        </p:spPr>
      </p:pic>
      <p:cxnSp>
        <p:nvCxnSpPr>
          <p:cNvPr id="34" name="Conector reto 33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9152789" y="2442746"/>
            <a:ext cx="0" cy="7185253"/>
          </a:xfrm>
          <a:prstGeom prst="line">
            <a:avLst/>
          </a:prstGeom>
          <a:ln w="12700">
            <a:solidFill>
              <a:srgbClr val="F02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to 34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13643750" y="2442746"/>
            <a:ext cx="0" cy="7185253"/>
          </a:xfrm>
          <a:prstGeom prst="line">
            <a:avLst/>
          </a:prstGeom>
          <a:ln w="12700">
            <a:solidFill>
              <a:srgbClr val="F024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61C954B1-A83C-4391-9783-B4CACE49EC84}"/>
              </a:ext>
            </a:extLst>
          </p:cNvPr>
          <p:cNvSpPr txBox="1"/>
          <p:nvPr/>
        </p:nvSpPr>
        <p:spPr>
          <a:xfrm>
            <a:off x="9619903" y="4595195"/>
            <a:ext cx="3757822" cy="3422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1350" b="1" dirty="0"/>
              <a:t>FIGURA ou GRÁFICOS - DESCRIÇÃO</a:t>
            </a:r>
            <a:br>
              <a:rPr lang="pt-BR" sz="1428" b="1" dirty="0"/>
            </a:br>
            <a:endParaRPr lang="pt-BR" sz="1428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1CEE7E26-AA44-4C05-83C3-4688C13223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683" y="5841247"/>
            <a:ext cx="1735287" cy="3589391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A4A62023-0A2D-4218-B60F-A82ADDDE81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67294" y="5829118"/>
            <a:ext cx="1707521" cy="3589391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38BAD536-6395-4A11-9462-2D42FEB6B8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07954" y="5020238"/>
            <a:ext cx="2036541" cy="4101855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8AC345B0-6A9A-483E-8F5E-6C4F16B8D57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67719" y="5020238"/>
            <a:ext cx="2033291" cy="415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967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760</TotalTime>
  <Words>790</Words>
  <Application>Microsoft Office PowerPoint</Application>
  <PresentationFormat>Personalizar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Ronan Adriel Zenatti</dc:creator>
  <cp:lastModifiedBy>Ian Moraes</cp:lastModifiedBy>
  <cp:revision>74</cp:revision>
  <dcterms:created xsi:type="dcterms:W3CDTF">2017-11-28T14:46:21Z</dcterms:created>
  <dcterms:modified xsi:type="dcterms:W3CDTF">2025-12-01T14:15:00Z</dcterms:modified>
</cp:coreProperties>
</file>